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sldIdLst>
    <p:sldId id="256" r:id="rId2"/>
    <p:sldId id="286" r:id="rId3"/>
    <p:sldId id="288" r:id="rId4"/>
    <p:sldId id="287" r:id="rId5"/>
    <p:sldId id="285" r:id="rId6"/>
    <p:sldId id="28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56BC08-88E9-414E-A725-A693D6DA57AF}" type="datetimeFigureOut">
              <a:rPr lang="ru-RU" smtClean="0"/>
              <a:t>28.05.2026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5E95C-DAC7-4F92-8AF5-4E6D11A4DA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5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5E95C-DAC7-4F92-8AF5-4E6D11A4DA6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67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5E95C-DAC7-4F92-8AF5-4E6D11A4DA6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984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35E95C-DAC7-4F92-8AF5-4E6D11A4DA6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177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259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6980A5-6D6E-4D1E-979C-AE3827EA4B93}" type="datetime1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265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DB8AD-0C70-4921-A8CB-7BA21837D17D}" type="datetime1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6883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463AD-9CDB-4858-8073-5A9D6730438E}" type="datetime1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767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1CBF5-130E-45BF-B9D2-F916885A7405}" type="datetime1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611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B2E670-912B-46DB-B30C-EFA1CF1E5CC3}" type="datetime1">
              <a:rPr lang="ru-RU" smtClean="0"/>
              <a:t>28.05.2026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40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5621A-034B-4B1E-B591-B70EDA7B2B60}" type="datetime1">
              <a:rPr lang="ru-RU" smtClean="0"/>
              <a:t>28.05.2026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487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C382E-4FE3-4372-AE3A-ED65FC458BCF}" type="datetime1">
              <a:rPr lang="ru-RU" smtClean="0"/>
              <a:t>28.05.2026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12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10A4B-DE19-4191-86A2-B318D8B5864A}" type="datetime1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101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9D18D-A179-489E-93C0-3CE8BC1C2F17}" type="datetime1">
              <a:rPr lang="ru-RU" smtClean="0"/>
              <a:t>28.05.2026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231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EAACC-781E-44C9-B489-B1148F619047}" type="datetime1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504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5330D-B3E0-4CDC-B360-34364B82ACC8}" type="datetime1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487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03091-270D-4F8C-978C-2768D94D8C60}" type="datetime1">
              <a:rPr lang="ru-RU" smtClean="0"/>
              <a:t>28.05.2026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62885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11E51-F873-4A60-BDF5-BB075AF6E890}" type="datetime1">
              <a:rPr lang="ru-RU" smtClean="0"/>
              <a:t>28.05.2026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E542B0-CF24-424D-9833-5B6265BCF0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235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05394" y="1509071"/>
            <a:ext cx="9144000" cy="1342163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 </a:t>
            </a:r>
            <a: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отдельных вопросах обеспечения наличными денежными средствами с использованием карт</a:t>
            </a:r>
            <a:br>
              <a:rPr lang="ru-RU" sz="3200" dirty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200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0415" y="4990745"/>
            <a:ext cx="9144000" cy="708705"/>
          </a:xfrm>
        </p:spPr>
        <p:txBody>
          <a:bodyPr>
            <a:noAutofit/>
          </a:bodyPr>
          <a:lstStyle/>
          <a:p>
            <a:pPr lvl="0" algn="l"/>
            <a:r>
              <a:rPr lang="ru-RU" sz="2000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Елистратова Надежда Алексеевна</a:t>
            </a:r>
            <a:endParaRPr lang="ru-RU" sz="2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000" dirty="0" smtClean="0"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Начальник операционного отдела </a:t>
            </a:r>
          </a:p>
        </p:txBody>
      </p:sp>
      <p:sp>
        <p:nvSpPr>
          <p:cNvPr id="4" name="object 2"/>
          <p:cNvSpPr/>
          <p:nvPr/>
        </p:nvSpPr>
        <p:spPr>
          <a:xfrm flipV="1">
            <a:off x="374469" y="818606"/>
            <a:ext cx="6557554" cy="2319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ysClr val="window" lastClr="FFFFFF">
                <a:lumMod val="85000"/>
              </a:sysClr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1"/>
          <a:stretch/>
        </p:blipFill>
        <p:spPr>
          <a:xfrm>
            <a:off x="374469" y="225172"/>
            <a:ext cx="650745" cy="6718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821679" y="5991497"/>
            <a:ext cx="227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3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 год </a:t>
            </a:r>
            <a:endParaRPr lang="ru-RU" dirty="0">
              <a:solidFill>
                <a:srgbClr val="003B5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9614264" y="733025"/>
            <a:ext cx="2392748" cy="5119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25214" y="412025"/>
            <a:ext cx="4309471" cy="484958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8971" y="6490739"/>
            <a:ext cx="3625376" cy="287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lvl="0">
              <a:defRPr lang="ru-RU"/>
            </a:defPPr>
            <a:lvl1pPr marL="0" lvl="0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66192" lvl="1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932384" lvl="2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898576" lvl="3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864767" lvl="4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830959" lvl="5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797151" lvl="6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763343" lvl="7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29535" lvl="8" algn="l" defTabSz="1932384" rtl="0" eaLnBrk="1" latinLnBrk="0" hangingPunct="1">
              <a:defRPr sz="380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23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68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г. </a:t>
            </a:r>
            <a:r>
              <a:rPr kumimoji="0" lang="ru-RU" sz="1268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65000"/>
                  </a:sys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Самара</a:t>
            </a:r>
            <a:endParaRPr kumimoji="0" lang="ru-RU" sz="1268" b="0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65000"/>
                </a:sys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6093" y="6461234"/>
            <a:ext cx="3638149" cy="346459"/>
          </a:xfrm>
          <a:prstGeom prst="rect">
            <a:avLst/>
          </a:prstGeom>
          <a:noFill/>
        </p:spPr>
        <p:txBody>
          <a:bodyPr wrap="square" lIns="144987" tIns="72494" rIns="144987" bIns="72494" rtlCol="0">
            <a:spAutoFit/>
          </a:bodyPr>
          <a:lstStyle/>
          <a:p>
            <a:pPr defTabSz="1449873"/>
            <a:r>
              <a:rPr lang="en-US" sz="1300" dirty="0" smtClean="0">
                <a:solidFill>
                  <a:prstClr val="white">
                    <a:lumMod val="65000"/>
                  </a:prstClr>
                </a:solidFill>
                <a:latin typeface="Arial"/>
              </a:rPr>
              <a:t>samara.roskazna.gov.ru</a:t>
            </a:r>
            <a:endParaRPr lang="ru-RU" sz="1300" dirty="0">
              <a:solidFill>
                <a:prstClr val="white">
                  <a:lumMod val="65000"/>
                </a:prst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5942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374469" y="818606"/>
            <a:ext cx="6557554" cy="2319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ysClr val="window" lastClr="FFFFFF">
                <a:lumMod val="85000"/>
              </a:sysClr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1"/>
          <a:stretch/>
        </p:blipFill>
        <p:spPr>
          <a:xfrm>
            <a:off x="374469" y="225172"/>
            <a:ext cx="650745" cy="67181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614264" y="733025"/>
            <a:ext cx="2392748" cy="5119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25214" y="412025"/>
            <a:ext cx="4309471" cy="484958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65514" y="364108"/>
            <a:ext cx="6217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Операции </a:t>
            </a:r>
            <a:r>
              <a:rPr lang="ru-RU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с наличными денежными средствами</a:t>
            </a:r>
            <a:endParaRPr lang="ru-RU" sz="1600" b="1" dirty="0">
              <a:solidFill>
                <a:srgbClr val="11437F"/>
              </a:solidFill>
              <a:latin typeface="Times New Roman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21920" y="1083836"/>
            <a:ext cx="9683931" cy="98068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flat" dir="t"/>
          </a:scene3d>
          <a:sp3d prstMaterial="plastic">
            <a:bevelT w="120900" h="88900"/>
            <a:bevelB w="88900" h="31750" prst="angle"/>
          </a:sp3d>
        </p:spPr>
        <p:txBody>
          <a:bodyPr anchor="ctr"/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</a:rPr>
              <a:t>По данным </a:t>
            </a: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мониторинга </a:t>
            </a: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наличного денежного обращения по счетам № 40116 </a:t>
            </a:r>
          </a:p>
          <a:p>
            <a:pPr marL="0" marR="0" lvl="0" indent="0" algn="ctr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«Средства для выдачи и внесения наличных денег и осуществления расчетов по отдельным операциям»</a:t>
            </a:r>
          </a:p>
          <a:p>
            <a:pPr marL="0" marR="0" lvl="0" indent="0" algn="ctr" defTabSz="91440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объем операций с наличными денежными </a:t>
            </a: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средствами, осуществляемыми клиентами Управления, увеличился </a:t>
            </a: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на </a:t>
            </a:r>
            <a:r>
              <a:rPr kumimoji="0" lang="en-US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2,6</a:t>
            </a:r>
            <a:r>
              <a:rPr kumimoji="0" lang="en-US" altLang="ru-RU" sz="1600" b="1" i="0" u="none" strike="noStrike" kern="0" cap="none" spc="0" normalizeH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 </a:t>
            </a: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% по сравнению с аналогичным периодом прошлого </a:t>
            </a:r>
            <a:r>
              <a:rPr kumimoji="0" lang="ru-RU" alt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Calibri" panose="020F0502020204030204" pitchFamily="34" charset="0"/>
              </a:rPr>
              <a:t>года.</a:t>
            </a:r>
            <a:endParaRPr kumimoji="0" lang="ru-RU" altLang="ru-RU" sz="1600" b="1" i="0" u="none" strike="noStrike" kern="0" cap="none" spc="0" normalizeH="0" baseline="0" noProof="0" dirty="0" smtClean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9905558"/>
              </p:ext>
            </p:extLst>
          </p:nvPr>
        </p:nvGraphicFramePr>
        <p:xfrm>
          <a:off x="121920" y="2143186"/>
          <a:ext cx="9683932" cy="3952981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4519750"/>
                <a:gridCol w="5164182"/>
              </a:tblGrid>
              <a:tr h="456925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операции с наличными денежными средствами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Альтернативные способы проведения операций в безналичном порядке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1519043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Перечисление </a:t>
                      </a: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денежных средств 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 платежные карты </a:t>
                      </a:r>
                      <a:r>
                        <a:rPr lang="ru-RU" sz="1400" b="1" kern="1200" dirty="0" err="1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сч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40116: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на выплату заработной </a:t>
                      </a:r>
                      <a:r>
                        <a:rPr lang="ru-RU" sz="12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платы, стипендии;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2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2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 отчет </a:t>
                      </a:r>
                      <a:r>
                        <a:rPr lang="ru-RU" sz="12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сотрудникам  </a:t>
                      </a:r>
                      <a:r>
                        <a:rPr lang="ru-RU" sz="1200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для оплаты товаров, работ/услуг, на командировочные расходы, на компенсацию документально подтвержденных </a:t>
                      </a:r>
                      <a:r>
                        <a:rPr lang="ru-RU" sz="1200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расходов.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eaLnBrk="0" fontAlgn="base" hangingPunct="0">
                        <a:lnSpc>
                          <a:spcPct val="106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Перечисление 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 сотрудникам на зарплатные карты «МИР</a:t>
                      </a: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eaLnBrk="0" fontAlgn="base" hangingPunct="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eaLnBrk="0" fontAlgn="base" hangingPunct="0">
                        <a:lnSpc>
                          <a:spcPct val="100000"/>
                        </a:lnSpc>
                        <a:spcAft>
                          <a:spcPts val="8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спользование </a:t>
                      </a: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сервиса перечисления денежных средств по реквизитам банковских карт «МИР» (моментальное зачисление средств</a:t>
                      </a: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  <a:tr h="1515349">
                <a:tc>
                  <a:txBody>
                    <a:bodyPr/>
                    <a:lstStyle/>
                    <a:p>
                      <a:pPr eaLnBrk="0" fontAlgn="base" hangingPunct="0">
                        <a:lnSpc>
                          <a:spcPct val="10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Внесение средств на платежные карты</a:t>
                      </a:r>
                      <a:r>
                        <a:rPr lang="ru-RU" sz="1400" b="1" kern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: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Оплата за оказание услуг;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eaLnBrk="0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 Возврат излишне выплаченной ЗП, стипендии;</a:t>
                      </a:r>
                      <a:endParaRPr lang="ru-RU" sz="1200" dirty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indent="0" eaLnBrk="0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Возврат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подотчетных сумм; </a:t>
                      </a:r>
                    </a:p>
                    <a:p>
                      <a:pPr eaLnBrk="0" fontAlgn="base" hangingPunct="0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Прочее возмещение 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ущерба.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Плату за оказываемые услуги принимать в безналичном порядке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с применением </a:t>
                      </a:r>
                      <a:r>
                        <a:rPr kumimoji="0" lang="en-US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QR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-кода, используя	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эквайринг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и интернет-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эквайринг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       кредитных 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организаций;</a:t>
                      </a: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just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ru-RU" sz="1400" b="1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Перечисление средств в бюджет физическим лицом по картам «Мир»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(плата не взимается при совершении платежей через операционно-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кассового </a:t>
                      </a:r>
                      <a:r>
                        <a:rPr lang="ru-RU" sz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сотрудника Банка или через банкомат/платежный  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терминал</a:t>
                      </a:r>
                      <a:r>
                        <a:rPr lang="ru-RU" sz="12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).</a:t>
                      </a:r>
                      <a:endParaRPr lang="ru-RU" sz="1200" dirty="0" smtClean="0"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-60959" y="6130834"/>
            <a:ext cx="110250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5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(Информация доведена до клиентов письмом </a:t>
            </a:r>
            <a:r>
              <a:rPr lang="ru-RU" sz="115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 по Самарской области от 24.04.2026 №42-13-2604/2850 «Об операциях с наличными денежными средствами»)</a:t>
            </a:r>
            <a:endParaRPr lang="ru-RU" sz="115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62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374469" y="818606"/>
            <a:ext cx="6557554" cy="2319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ysClr val="window" lastClr="FFFFFF">
                <a:lumMod val="85000"/>
              </a:sysClr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1"/>
          <a:stretch/>
        </p:blipFill>
        <p:spPr>
          <a:xfrm>
            <a:off x="374469" y="225172"/>
            <a:ext cx="650745" cy="67181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614264" y="733025"/>
            <a:ext cx="2392748" cy="511913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25214" y="412025"/>
            <a:ext cx="4309471" cy="484958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354525"/>
              </p:ext>
            </p:extLst>
          </p:nvPr>
        </p:nvGraphicFramePr>
        <p:xfrm>
          <a:off x="87098" y="976251"/>
          <a:ext cx="4589405" cy="5576437"/>
        </p:xfrm>
        <a:graphic>
          <a:graphicData uri="http://schemas.openxmlformats.org/drawingml/2006/table">
            <a:tbl>
              <a:tblPr/>
              <a:tblGrid>
                <a:gridCol w="101293"/>
                <a:gridCol w="29938"/>
                <a:gridCol w="113467"/>
                <a:gridCol w="113467"/>
                <a:gridCol w="113467"/>
                <a:gridCol w="113467"/>
                <a:gridCol w="113467"/>
                <a:gridCol w="113467"/>
                <a:gridCol w="113467"/>
                <a:gridCol w="113467"/>
                <a:gridCol w="113467"/>
                <a:gridCol w="101293"/>
                <a:gridCol w="125639"/>
                <a:gridCol w="113467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113901"/>
                <a:gridCol w="76514"/>
                <a:gridCol w="151288"/>
                <a:gridCol w="113901"/>
                <a:gridCol w="113901"/>
                <a:gridCol w="113901"/>
                <a:gridCol w="29938"/>
                <a:gridCol w="114771"/>
                <a:gridCol w="218239"/>
                <a:gridCol w="113901"/>
                <a:gridCol w="113901"/>
                <a:gridCol w="113901"/>
                <a:gridCol w="113901"/>
                <a:gridCol w="113901"/>
              </a:tblGrid>
              <a:tr h="100774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0320" marR="508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Расшифровка №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0774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0">
                  <a:txBody>
                    <a:bodyPr/>
                    <a:lstStyle/>
                    <a:p>
                      <a:pPr marL="292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 неиспользованных (внесенных через банкомат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0774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0">
                  <a:txBody>
                    <a:bodyPr/>
                    <a:lstStyle/>
                    <a:p>
                      <a:pPr marL="292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пункт выдачи наличных денежных средств) средств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КОДЫ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2540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по КФД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0531251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2589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4">
                  <a:txBody>
                    <a:bodyPr/>
                    <a:lstStyle/>
                    <a:p>
                      <a:pPr marL="20955" marR="1016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"</a:t>
                      </a:r>
                      <a:r>
                        <a:rPr lang="ru-RU" sz="12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ru-RU" sz="12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мая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</a:t>
                      </a:r>
                      <a:r>
                        <a:rPr lang="ru-RU" sz="1200" b="1" u="sng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г. 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25.05.2026</a:t>
                      </a:r>
                      <a:endParaRPr lang="ru-RU" sz="9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380">
                <a:tc gridSpan="11">
                  <a:txBody>
                    <a:bodyPr/>
                    <a:lstStyle/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клиента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marL="18415" marR="8890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ru-RU" sz="500" kern="12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ПОЛНОЕ или СОКРАЩЕННОЕ НАИМЕНОВАНИЕ ОРГАНИЗАЦИИ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Сводному реестру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001*****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ИНН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63********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rowSpan="2" gridSpan="12">
                  <a:txBody>
                    <a:bodyPr/>
                    <a:lstStyle/>
                    <a:p>
                      <a:pPr marL="1778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органа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казначейства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6">
                  <a:txBody>
                    <a:bodyPr/>
                    <a:lstStyle/>
                    <a:p>
                      <a:pPr marL="2032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УФК по Самарской области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КПП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63*******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1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КОФК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29">
                  <a:txBody>
                    <a:bodyPr/>
                    <a:lstStyle/>
                    <a:p>
                      <a:pPr marL="1778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измерения: (с точностью до второго десятичного знака)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643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7318">
                <a:tc gridSpan="29">
                  <a:txBody>
                    <a:bodyPr/>
                    <a:lstStyle/>
                    <a:p>
                      <a:pPr marL="1778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ФАИП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4878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2413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Учетный номер обязательства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8429">
                <a:tc gridSpan="12">
                  <a:txBody>
                    <a:bodyPr/>
                    <a:lstStyle/>
                    <a:p>
                      <a:pPr marL="1778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средства в сумме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80 000,00</a:t>
                      </a:r>
                      <a:endParaRPr lang="ru-RU" sz="7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b="1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8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внесенные наличными</a:t>
                      </a:r>
                      <a:endParaRPr lang="ru-RU" sz="12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8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(указать вид операции)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7238">
                <a:tc gridSpan="12">
                  <a:txBody>
                    <a:bodyPr/>
                    <a:lstStyle/>
                    <a:p>
                      <a:pPr marL="88074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карты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0320" marR="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2202********9999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3">
                  <a:txBody>
                    <a:bodyPr/>
                    <a:lstStyle/>
                    <a:p>
                      <a:pPr marL="2921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зачислить на лицевой счет клиента №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2042*******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496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1208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 БК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 ОКТМО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вида средств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цели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(аналитический код)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0403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5770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00000000000000000130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юридических лиц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73 000,00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508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оказания платных услуг 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6853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00000000000000000112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юридических лиц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5 800,00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Излиш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сотр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(Проживание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6726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00000000000000000244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юридических лиц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1 200,00</a:t>
                      </a:r>
                      <a:endParaRPr lang="ru-RU" sz="8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Излишне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получ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</a:t>
                      </a:r>
                      <a:r>
                        <a:rPr lang="ru-RU" sz="9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 под отчет 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 </a:t>
                      </a:r>
                      <a:r>
                        <a:rPr lang="ru-RU" sz="7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приоб.проч.мат.зап</a:t>
                      </a:r>
                      <a:r>
                        <a:rPr lang="ru-RU" sz="7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6496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6670" marR="44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80 000,00</a:t>
                      </a:r>
                      <a:endParaRPr lang="ru-RU" sz="6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286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244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385857">
                <a:tc rowSpan="2" gridSpan="11">
                  <a:txBody>
                    <a:bodyPr/>
                    <a:lstStyle/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(уполномоченное лицо)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Проректор по образовательной деятельности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032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Иван Иванович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(должность)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7238">
                <a:tc rowSpan="2" gridSpan="11">
                  <a:txBody>
                    <a:bodyPr/>
                    <a:lstStyle/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бухгалтер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(уполномоченное лицо)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Заместитель главного бухгалтера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032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Петр Петрович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7764"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(должность)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2440">
                <a:tc gridSpan="10"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5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25 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 </a:t>
                      </a:r>
                      <a:r>
                        <a:rPr lang="ru-RU" sz="5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мая  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r>
                        <a:rPr lang="ru-RU" sz="5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2026 </a:t>
                      </a: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г.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905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82440">
                <a:tc gridSpan="2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537652" y="1514061"/>
            <a:ext cx="12176863" cy="4497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Стрелка влево 7"/>
          <p:cNvSpPr/>
          <p:nvPr/>
        </p:nvSpPr>
        <p:spPr>
          <a:xfrm>
            <a:off x="4683024" y="934570"/>
            <a:ext cx="5096007" cy="1184818"/>
          </a:xfrm>
          <a:prstGeom prst="leftArrow">
            <a:avLst>
              <a:gd name="adj1" fmla="val 50000"/>
              <a:gd name="adj2" fmla="val 59983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Расшифровка предоставляется клиентом в ТОФК в </a:t>
            </a:r>
            <a:r>
              <a:rPr lang="ru-RU" sz="1600" b="1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день внесения средств на карту</a:t>
            </a:r>
            <a:endParaRPr lang="ru-RU" altLang="ru-RU" sz="1600" dirty="0">
              <a:solidFill>
                <a:srgbClr val="44546A"/>
              </a:solidFill>
              <a:latin typeface="Times New Roman" pitchFamily="18" charset="0"/>
            </a:endParaRPr>
          </a:p>
        </p:txBody>
      </p:sp>
      <p:sp>
        <p:nvSpPr>
          <p:cNvPr id="17" name="Стрелка влево 16"/>
          <p:cNvSpPr/>
          <p:nvPr/>
        </p:nvSpPr>
        <p:spPr>
          <a:xfrm>
            <a:off x="4619578" y="3248297"/>
            <a:ext cx="5097011" cy="1521071"/>
          </a:xfrm>
          <a:prstGeom prst="lef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ru-RU" sz="145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Суммы, указанные в Расшифровке должны соответствовать суммам средств, внесенных на карту</a:t>
            </a:r>
            <a:endParaRPr lang="ru-RU" altLang="ru-RU" sz="1450" dirty="0">
              <a:solidFill>
                <a:srgbClr val="44546A"/>
              </a:solidFill>
              <a:latin typeface="Times New Roman" pitchFamily="18" charset="0"/>
            </a:endParaRPr>
          </a:p>
        </p:txBody>
      </p:sp>
      <p:sp>
        <p:nvSpPr>
          <p:cNvPr id="18" name="Стрелка влево 17"/>
          <p:cNvSpPr/>
          <p:nvPr/>
        </p:nvSpPr>
        <p:spPr>
          <a:xfrm>
            <a:off x="4686684" y="4627460"/>
            <a:ext cx="5155474" cy="1605408"/>
          </a:xfrm>
          <a:prstGeom prst="leftArrow">
            <a:avLst>
              <a:gd name="adj1" fmla="val 50000"/>
              <a:gd name="adj2" fmla="val 43491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ru-RU" sz="145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Расшифровка подписывается </a:t>
            </a:r>
            <a:r>
              <a:rPr lang="ru-RU" sz="145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руководителем </a:t>
            </a:r>
            <a:r>
              <a:rPr lang="ru-RU" sz="145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 главным бухгалтером (уполномоченными руководителем лицами) в соответствии с Карточкой </a:t>
            </a:r>
            <a:r>
              <a:rPr lang="ru-RU" sz="145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образцов подписей</a:t>
            </a:r>
            <a:endParaRPr lang="ru-RU" altLang="ru-RU" sz="1450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0" name="Стрелка влево 19"/>
          <p:cNvSpPr/>
          <p:nvPr/>
        </p:nvSpPr>
        <p:spPr>
          <a:xfrm>
            <a:off x="4743290" y="2069279"/>
            <a:ext cx="5042262" cy="1259200"/>
          </a:xfrm>
          <a:prstGeom prst="lef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r>
              <a:rPr lang="ru-RU" sz="15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поле</a:t>
            </a:r>
            <a:r>
              <a:rPr lang="ru-RU" sz="1500" b="1" u="sng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"Вид операции"</a:t>
            </a:r>
            <a:r>
              <a:rPr lang="ru-RU" sz="15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указывается </a:t>
            </a:r>
            <a:r>
              <a:rPr lang="ru-RU" sz="1500" b="1" u="sng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«Внесенные наличными»</a:t>
            </a:r>
            <a:r>
              <a:rPr lang="ru-RU" sz="1500" b="1" dirty="0" smtClean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внесении средств на карту из кассы организации</a:t>
            </a:r>
            <a:endParaRPr lang="ru-RU" altLang="ru-RU" sz="15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75314" y="61251"/>
            <a:ext cx="7794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Оформление</a:t>
            </a:r>
            <a:r>
              <a:rPr lang="en-US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Расшифровки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сумм неиспользованных </a:t>
            </a:r>
            <a:endParaRPr lang="en-US" sz="1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внесенных через банкомат или пункт выдачи наличных денежных средств)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средств</a:t>
            </a:r>
            <a:r>
              <a:rPr lang="ru-RU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11437F"/>
              </a:solidFill>
              <a:latin typeface="Times New Roman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3</a:t>
            </a:fld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5334685" y="5825681"/>
            <a:ext cx="6334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Казначейства России от 15.05.2020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22н "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Правил обеспечения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платежей"</a:t>
            </a:r>
          </a:p>
        </p:txBody>
      </p:sp>
    </p:spTree>
    <p:extLst>
      <p:ext uri="{BB962C8B-B14F-4D97-AF65-F5344CB8AC3E}">
        <p14:creationId xmlns:p14="http://schemas.microsoft.com/office/powerpoint/2010/main" val="252172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374469" y="818606"/>
            <a:ext cx="6557554" cy="2319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ysClr val="window" lastClr="FFFFFF">
                <a:lumMod val="85000"/>
              </a:sysClr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1"/>
          <a:stretch/>
        </p:blipFill>
        <p:spPr>
          <a:xfrm>
            <a:off x="374469" y="225172"/>
            <a:ext cx="650745" cy="67181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614264" y="733025"/>
            <a:ext cx="2392748" cy="5119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25214" y="412025"/>
            <a:ext cx="4309471" cy="484958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Нашивка 13"/>
          <p:cNvSpPr/>
          <p:nvPr/>
        </p:nvSpPr>
        <p:spPr>
          <a:xfrm rot="5400000">
            <a:off x="427339" y="1447885"/>
            <a:ext cx="774342" cy="635075"/>
          </a:xfrm>
          <a:prstGeom prst="chevron">
            <a:avLst/>
          </a:prstGeom>
          <a:solidFill>
            <a:schemeClr val="bg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 rot="5400000">
            <a:off x="459996" y="3192245"/>
            <a:ext cx="774342" cy="635075"/>
          </a:xfrm>
          <a:prstGeom prst="chevron">
            <a:avLst/>
          </a:prstGeom>
          <a:solidFill>
            <a:schemeClr val="bg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Нашивка 17"/>
          <p:cNvSpPr/>
          <p:nvPr/>
        </p:nvSpPr>
        <p:spPr>
          <a:xfrm rot="5400000">
            <a:off x="525311" y="4881425"/>
            <a:ext cx="774342" cy="635075"/>
          </a:xfrm>
          <a:prstGeom prst="chevron">
            <a:avLst/>
          </a:prstGeom>
          <a:solidFill>
            <a:schemeClr val="bg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46313" y="96085"/>
            <a:ext cx="63652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Оформление</a:t>
            </a:r>
            <a:r>
              <a:rPr lang="en-US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</a:rPr>
              <a:t>Расшифровки 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сумм неиспользованных </a:t>
            </a:r>
            <a:endParaRPr lang="en-US" sz="1600" b="1" dirty="0" smtClean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ru-RU" sz="1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внесенных через банкомат или пункт выдачи наличных денежных средств)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средств</a:t>
            </a:r>
            <a:r>
              <a:rPr lang="ru-RU" sz="1600" b="1" dirty="0" smtClean="0">
                <a:solidFill>
                  <a:srgbClr val="11437F"/>
                </a:solidFill>
                <a:latin typeface="Times New Roman"/>
                <a:cs typeface="Arial" panose="020B0604020202020204" pitchFamily="34" charset="0"/>
              </a:rPr>
              <a:t> </a:t>
            </a:r>
            <a:endParaRPr lang="ru-RU" sz="1600" b="1" dirty="0">
              <a:solidFill>
                <a:srgbClr val="11437F"/>
              </a:solidFill>
              <a:latin typeface="Times New Roman"/>
              <a:cs typeface="Arial" panose="020B060402020202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3285731"/>
              </p:ext>
            </p:extLst>
          </p:nvPr>
        </p:nvGraphicFramePr>
        <p:xfrm>
          <a:off x="200296" y="1095141"/>
          <a:ext cx="5000064" cy="5362075"/>
        </p:xfrm>
        <a:graphic>
          <a:graphicData uri="http://schemas.openxmlformats.org/drawingml/2006/table">
            <a:tbl>
              <a:tblPr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203385"/>
                <a:gridCol w="116923"/>
                <a:gridCol w="116923"/>
                <a:gridCol w="339699"/>
                <a:gridCol w="116923"/>
                <a:gridCol w="116923"/>
                <a:gridCol w="116923"/>
                <a:gridCol w="116923"/>
                <a:gridCol w="116923"/>
                <a:gridCol w="116923"/>
                <a:gridCol w="116923"/>
                <a:gridCol w="117372"/>
                <a:gridCol w="116923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117372"/>
                <a:gridCol w="25400"/>
                <a:gridCol w="92639"/>
                <a:gridCol w="117372"/>
                <a:gridCol w="117372"/>
                <a:gridCol w="117372"/>
                <a:gridCol w="117372"/>
                <a:gridCol w="117372"/>
                <a:gridCol w="25400"/>
                <a:gridCol w="92639"/>
                <a:gridCol w="117372"/>
                <a:gridCol w="117372"/>
                <a:gridCol w="117372"/>
                <a:gridCol w="117372"/>
                <a:gridCol w="117372"/>
                <a:gridCol w="117372"/>
              </a:tblGrid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4984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0320" marR="508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Расшифровка №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4984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2">
                  <a:txBody>
                    <a:bodyPr/>
                    <a:lstStyle/>
                    <a:p>
                      <a:pPr marL="292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 неиспользованных (внесенных через банкомат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24984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2">
                  <a:txBody>
                    <a:bodyPr/>
                    <a:lstStyle/>
                    <a:p>
                      <a:pPr marL="292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пункт выдачи наличных денежных средств) средств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2540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по КФД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0531251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7913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4">
                  <a:txBody>
                    <a:bodyPr/>
                    <a:lstStyle/>
                    <a:p>
                      <a:pPr marL="20955" marR="1016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"</a:t>
                      </a:r>
                      <a:r>
                        <a:rPr lang="ru-RU" sz="6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 </a:t>
                      </a:r>
                      <a:r>
                        <a:rPr lang="ru-RU" sz="6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мая</a:t>
                      </a: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</a:t>
                      </a:r>
                      <a:r>
                        <a:rPr lang="ru-RU" sz="6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г. 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25.05.2026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937">
                <a:tc gridSpan="10">
                  <a:txBody>
                    <a:bodyPr/>
                    <a:lstStyle/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клиента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4">
                  <a:txBody>
                    <a:bodyPr/>
                    <a:lstStyle/>
                    <a:p>
                      <a:pPr marL="19685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ПОЛНОЕ или СОКРАЩЕННОЕ НАИМЕНОВАНИЕ ОРГАНИЗАЦИИ 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2286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Сводному реестру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001*****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ИНН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63********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 rowSpan="2" gridSpan="11">
                  <a:txBody>
                    <a:bodyPr/>
                    <a:lstStyle/>
                    <a:p>
                      <a:pPr marL="1778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органа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Федерального казначейства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16">
                  <a:txBody>
                    <a:bodyPr/>
                    <a:lstStyle/>
                    <a:p>
                      <a:pPr marL="2032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УФК по Самарской области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КПП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63*******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 gridSpan="1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КОФК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4200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 gridSpan="29">
                  <a:txBody>
                    <a:bodyPr/>
                    <a:lstStyle/>
                    <a:p>
                      <a:pPr marL="1778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Единица измерения: (с точностью до второго десятичного знака)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ОКВ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643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10406">
                <a:tc gridSpan="29">
                  <a:txBody>
                    <a:bodyPr/>
                    <a:lstStyle/>
                    <a:p>
                      <a:pPr marL="1778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объекта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794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ФАИП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937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413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Учетный номер обязательства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3149">
                <a:tc gridSpan="11">
                  <a:txBody>
                    <a:bodyPr/>
                    <a:lstStyle/>
                    <a:p>
                      <a:pPr marL="1778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Денежные средства в сумме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241,20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0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неиспользованные </a:t>
                      </a:r>
                      <a:r>
                        <a:rPr lang="ru-RU" sz="11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карте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0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(указать вид операции)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937">
                <a:tc gridSpan="11">
                  <a:txBody>
                    <a:bodyPr/>
                    <a:lstStyle/>
                    <a:p>
                      <a:pPr marL="88074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номер карты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0320" marR="635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2202********1111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5">
                  <a:txBody>
                    <a:bodyPr/>
                    <a:lstStyle/>
                    <a:p>
                      <a:pPr marL="29210" marR="127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зачислить на лицевой счет клиента №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marL="2159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2042*******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0725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5573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 БК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по ОКТМО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вида средств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цели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(аналитический код)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Символ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Примечание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524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71145">
                <a:tc>
                  <a:txBody>
                    <a:bodyPr/>
                    <a:lstStyle/>
                    <a:p>
                      <a:pPr marL="17780" marR="889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26670" marR="44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00000000000000000244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юридических лиц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241,20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Отзыв остатка </a:t>
                      </a:r>
                      <a:r>
                        <a:rPr lang="ru-RU" sz="8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ден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 на приобретение хоз.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матер.  по 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п/п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 </a:t>
                      </a: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 </a:t>
                      </a:r>
                      <a:r>
                        <a:rPr lang="ru-RU" sz="8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14.04.2026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524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7">
                  <a:txBody>
                    <a:bodyPr/>
                    <a:lstStyle/>
                    <a:p>
                      <a:pPr marL="26670" marR="44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841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032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marL="279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22860" marR="762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241,20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2286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 rowSpan="2" gridSpan="10">
                  <a:txBody>
                    <a:bodyPr/>
                    <a:lstStyle/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Руководитель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(уполномоченное лицо)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Ректор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032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Иванов Иван Иванович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 gridSpan="1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(должность)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 rowSpan="2" gridSpan="10">
                  <a:txBody>
                    <a:bodyPr/>
                    <a:lstStyle/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бухгалтер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78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(уполномоченное лицо)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Главный бухгалтер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032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Петров Петр Петрович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 gridSpan="10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20320" marR="38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(должность)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9">
                  <a:txBody>
                    <a:bodyPr/>
                    <a:lstStyle/>
                    <a:p>
                      <a:pPr marL="2032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(подпись)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10">
                  <a:txBody>
                    <a:bodyPr/>
                    <a:lstStyle/>
                    <a:p>
                      <a:pPr marL="19050" marR="50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(расшифровка подписи)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 gridSpan="9"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r>
                        <a:rPr lang="ru-RU" sz="6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25 </a:t>
                      </a: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 </a:t>
                      </a:r>
                      <a:r>
                        <a:rPr lang="ru-RU" sz="6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мая  </a:t>
                      </a: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 </a:t>
                      </a:r>
                      <a:r>
                        <a:rPr lang="ru-RU" sz="600" u="sng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2026 </a:t>
                      </a: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г.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1905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2159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103470">
                <a:tc>
                  <a:txBody>
                    <a:bodyPr/>
                    <a:lstStyle/>
                    <a:p>
                      <a:pPr marL="1778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825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305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98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845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714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8415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87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685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460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780" marR="1651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9050" marR="1524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0320" marR="139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1590" marR="1270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2860" marR="1143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4130" marR="1016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5400" marR="889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6670" marR="762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7940" marR="635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508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7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7399" y="1110751"/>
            <a:ext cx="125629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2" name="Стрелка влево 21"/>
          <p:cNvSpPr/>
          <p:nvPr/>
        </p:nvSpPr>
        <p:spPr>
          <a:xfrm>
            <a:off x="5051120" y="689639"/>
            <a:ext cx="4711190" cy="5454568"/>
          </a:xfrm>
          <a:prstGeom prst="leftArrow">
            <a:avLst>
              <a:gd name="adj1" fmla="val 50000"/>
              <a:gd name="adj2" fmla="val 15204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>
              <a:spcAft>
                <a:spcPts val="600"/>
              </a:spcAft>
            </a:pPr>
            <a:endParaRPr lang="ru-RU" sz="1400" b="1" dirty="0" smtClean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Расшифровке в поле </a:t>
            </a:r>
            <a:r>
              <a:rPr lang="ru-RU" sz="1400" b="1" u="sng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"Вид операции"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указывается </a:t>
            </a:r>
            <a:r>
              <a:rPr lang="ru-RU" sz="14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Неиспользованные по карте</a:t>
            </a:r>
            <a:r>
              <a:rPr lang="ru-RU" sz="1400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</a:t>
            </a:r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 случае:</a:t>
            </a:r>
          </a:p>
          <a:p>
            <a:pPr marL="285750" lvl="0" indent="-285750">
              <a:buFontTx/>
              <a:buChar char="-"/>
            </a:pPr>
            <a:r>
              <a:rPr lang="ru-RU" sz="1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полного или частичного неиспользования</a:t>
            </a:r>
            <a:r>
              <a:rPr lang="ru-RU" sz="1400" b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перечисленных на карту средств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течение сорока пяти календарных дней со дня перечисления, не считая дня перечисления</a:t>
            </a:r>
            <a:r>
              <a:rPr lang="ru-RU" sz="12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285750" lvl="0" indent="-285750">
              <a:spcAft>
                <a:spcPts val="600"/>
              </a:spcAft>
              <a:buFontTx/>
              <a:buChar char="-"/>
            </a:pPr>
            <a:r>
              <a:rPr lang="ru-RU" sz="1400" b="1" i="1" u="sng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при завершении операций в текущем финансовом </a:t>
            </a:r>
            <a:r>
              <a:rPr lang="ru-RU" sz="1400" b="1" i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году</a:t>
            </a:r>
            <a:r>
              <a:rPr lang="ru-RU" sz="1400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   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Расшифровка предоставляется в территориальный орган Федерального казначейства не позднее, чем </a:t>
            </a:r>
            <a:r>
              <a:rPr lang="ru-RU" sz="1200" u="sng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 два рабочих дня до окончания текущего финансового года.</a:t>
            </a:r>
            <a:r>
              <a:rPr lang="ru-RU" sz="1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ru-RU" altLang="ru-RU" sz="1200" b="1" dirty="0">
              <a:solidFill>
                <a:srgbClr val="44546A"/>
              </a:solidFill>
              <a:latin typeface="Times New Roman" pitchFamily="18" charset="0"/>
            </a:endParaRPr>
          </a:p>
          <a:p>
            <a:pPr lvl="0" indent="449580"/>
            <a:endParaRPr lang="ru-RU" sz="1200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endParaRPr lang="ru-RU" sz="1200" b="1" dirty="0" smtClean="0">
              <a:solidFill>
                <a:schemeClr val="tx2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endParaRPr lang="ru-RU" altLang="ru-RU" sz="15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4</a:t>
            </a:fld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5334685" y="5824424"/>
            <a:ext cx="633480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Казначейства России от 15.05.2020 </a:t>
            </a:r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22н "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Правил обеспечения наличными денежными средствами и денежными средствами, предназначенными для осуществления расчетов по операциям, совершаемым с использованием платежных карт, участников системы казначейских платежей"</a:t>
            </a:r>
          </a:p>
        </p:txBody>
      </p:sp>
    </p:spTree>
    <p:extLst>
      <p:ext uri="{BB962C8B-B14F-4D97-AF65-F5344CB8AC3E}">
        <p14:creationId xmlns:p14="http://schemas.microsoft.com/office/powerpoint/2010/main" val="2471495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/>
          <p:nvPr/>
        </p:nvSpPr>
        <p:spPr>
          <a:xfrm flipV="1">
            <a:off x="374469" y="818606"/>
            <a:ext cx="6557554" cy="2319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ysClr val="window" lastClr="FFFFFF">
                <a:lumMod val="85000"/>
              </a:sysClr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1"/>
          <a:stretch/>
        </p:blipFill>
        <p:spPr>
          <a:xfrm>
            <a:off x="374469" y="225172"/>
            <a:ext cx="650745" cy="671811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9614264" y="733025"/>
            <a:ext cx="2392748" cy="51191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1" name="TextBox 10"/>
          <p:cNvSpPr txBox="1"/>
          <p:nvPr/>
        </p:nvSpPr>
        <p:spPr bwMode="auto">
          <a:xfrm>
            <a:off x="1025214" y="412025"/>
            <a:ext cx="4309471" cy="484958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0318" y="1867326"/>
            <a:ext cx="7968734" cy="2640394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>
            <a:outerShdw blurRad="76200" dist="127000" dir="18540000" algn="b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3877" tIns="51939" rIns="103877" bIns="51939" rtlCol="0" anchor="ctr"/>
          <a:lstStyle/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истечения срока действия </a:t>
            </a:r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карты; </a:t>
            </a: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прекращения работником клиента, на имя которого выдана карта, полномочий по осуществлению операций с использованием карт;</a:t>
            </a:r>
            <a:endParaRPr lang="ru-RU" sz="1200" b="1" dirty="0" smtClean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изменения 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паспортных данных работника клиента, на имя которого выдана карта;</a:t>
            </a:r>
            <a:endParaRPr lang="ru-RU" sz="12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закрытия или изменения номера счета № 40116.</a:t>
            </a:r>
            <a:endParaRPr lang="ru-RU" sz="1200" b="1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defRPr/>
            </a:pPr>
            <a:endParaRPr lang="ru-RU" altLang="ru-RU" sz="1600" dirty="0">
              <a:solidFill>
                <a:srgbClr val="44546A"/>
              </a:solidFill>
              <a:latin typeface="Times New Roman" pitchFamily="18" charset="0"/>
            </a:endParaRPr>
          </a:p>
        </p:txBody>
      </p:sp>
      <p:sp>
        <p:nvSpPr>
          <p:cNvPr id="18" name="Нашивка 17"/>
          <p:cNvSpPr/>
          <p:nvPr/>
        </p:nvSpPr>
        <p:spPr>
          <a:xfrm rot="5400000">
            <a:off x="254285" y="5147450"/>
            <a:ext cx="774342" cy="635075"/>
          </a:xfrm>
          <a:prstGeom prst="chevron">
            <a:avLst/>
          </a:prstGeom>
          <a:solidFill>
            <a:schemeClr val="bg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350317" y="5010277"/>
            <a:ext cx="7968735" cy="1060852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>
            <a:outerShdw blurRad="76200" dist="127000" dir="18540000" algn="b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103877" tIns="51939" rIns="103877" bIns="51939" rtlCol="0" anchor="ctr"/>
          <a:lstStyle/>
          <a:p>
            <a:pPr algn="just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Закрытие</a:t>
            </a:r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(блокировка) карт осуществляется при обращении держателя карты в Контактный центр </a:t>
            </a:r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ПАО Сбербанк </a:t>
            </a:r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телефону 0321.</a:t>
            </a:r>
            <a:r>
              <a:rPr lang="ru-RU" sz="1600" dirty="0" smtClean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1600" b="1" dirty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1600" b="1" dirty="0" smtClean="0">
                <a:solidFill>
                  <a:srgbClr val="44546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давать карту в Банк не требуется.</a:t>
            </a:r>
            <a:endParaRPr lang="ru-RU" sz="1600" u="sng" dirty="0" smtClean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defRPr/>
            </a:pPr>
            <a:endParaRPr lang="ru-RU" altLang="ru-RU" sz="1600" dirty="0">
              <a:solidFill>
                <a:srgbClr val="44546A"/>
              </a:solidFill>
              <a:latin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611330" y="1134287"/>
            <a:ext cx="7445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ержатель карты закрывает 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карту в 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случае:</a:t>
            </a:r>
            <a:endParaRPr lang="ru-RU" sz="1600" b="1" dirty="0">
              <a:solidFill>
                <a:schemeClr val="tx2"/>
              </a:solidFill>
            </a:endParaRPr>
          </a:p>
        </p:txBody>
      </p:sp>
      <p:sp>
        <p:nvSpPr>
          <p:cNvPr id="24" name="Нашивка 23"/>
          <p:cNvSpPr/>
          <p:nvPr/>
        </p:nvSpPr>
        <p:spPr>
          <a:xfrm rot="5400000">
            <a:off x="304834" y="2274358"/>
            <a:ext cx="774342" cy="635075"/>
          </a:xfrm>
          <a:prstGeom prst="chevron">
            <a:avLst/>
          </a:prstGeom>
          <a:solidFill>
            <a:schemeClr val="bg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E542B0-CF24-424D-9833-5B6265BCF0DD}" type="slidenum">
              <a:rPr lang="ru-RU" smtClean="0"/>
              <a:t>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5334685" y="225172"/>
            <a:ext cx="58558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 актуального состояния карты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49876" y="5792914"/>
            <a:ext cx="796873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доведена до клиентов письмом УФК по Самарской области от 16.09.2024 № 42-13-26/04-8048 </a:t>
            </a:r>
            <a:endParaRPr lang="ru-RU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077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4" name="object 2"/>
          <p:cNvSpPr/>
          <p:nvPr/>
        </p:nvSpPr>
        <p:spPr>
          <a:xfrm flipV="1">
            <a:off x="2982" y="530119"/>
            <a:ext cx="11879387" cy="37675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8" name="object 2"/>
          <p:cNvSpPr/>
          <p:nvPr/>
        </p:nvSpPr>
        <p:spPr>
          <a:xfrm flipV="1">
            <a:off x="2984" y="532427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3" name="object 2"/>
          <p:cNvSpPr/>
          <p:nvPr/>
        </p:nvSpPr>
        <p:spPr>
          <a:xfrm flipV="1">
            <a:off x="2984" y="532427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101"/>
          <a:stretch/>
        </p:blipFill>
        <p:spPr>
          <a:xfrm>
            <a:off x="252625" y="208157"/>
            <a:ext cx="552339" cy="57021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0661" y="1077426"/>
            <a:ext cx="2395936" cy="51210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68842" y="2791326"/>
            <a:ext cx="510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2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 bwMode="auto">
          <a:xfrm>
            <a:off x="710383" y="311079"/>
            <a:ext cx="4309471" cy="484958"/>
          </a:xfrm>
          <a:prstGeom prst="rect">
            <a:avLst/>
          </a:prstGeom>
          <a:noFill/>
        </p:spPr>
        <p:txBody>
          <a:bodyPr wrap="square" lIns="144987" tIns="72494" rIns="144987" bIns="72494">
            <a:spAutoFit/>
          </a:bodyPr>
          <a:lstStyle/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Федерального казначейства</a:t>
            </a:r>
          </a:p>
          <a:p>
            <a:pPr defTabSz="1449873">
              <a:defRPr/>
            </a:pPr>
            <a:r>
              <a:rPr lang="ru-RU" sz="1100" b="1" dirty="0">
                <a:solidFill>
                  <a:srgbClr val="1143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Самарской области</a:t>
            </a:r>
            <a:endParaRPr lang="id-ID" sz="1100" b="1" dirty="0">
              <a:solidFill>
                <a:srgbClr val="11437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917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5592</TotalTime>
  <Words>1008</Words>
  <Application>Microsoft Office PowerPoint</Application>
  <PresentationFormat>Широкоэкранный</PresentationFormat>
  <Paragraphs>1429</Paragraphs>
  <Slides>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Об отдельных вопросах обеспечения наличными денежными средствами с использованием карт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Елистратова Надежда Алексеевна</dc:creator>
  <cp:lastModifiedBy>Елистратова Надежда Алексеевна</cp:lastModifiedBy>
  <cp:revision>191</cp:revision>
  <cp:lastPrinted>2026-05-26T11:20:36Z</cp:lastPrinted>
  <dcterms:created xsi:type="dcterms:W3CDTF">2025-10-28T14:44:21Z</dcterms:created>
  <dcterms:modified xsi:type="dcterms:W3CDTF">2026-05-28T04:49:37Z</dcterms:modified>
</cp:coreProperties>
</file>